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FF00"/>
    <a:srgbClr val="E6D382"/>
    <a:srgbClr val="D9EB6F"/>
    <a:srgbClr val="FFFF66"/>
    <a:srgbClr val="FF33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3" autoAdjust="0"/>
    <p:restoredTop sz="94660"/>
  </p:normalViewPr>
  <p:slideViewPr>
    <p:cSldViewPr>
      <p:cViewPr>
        <p:scale>
          <a:sx n="33" d="100"/>
          <a:sy n="33" d="100"/>
        </p:scale>
        <p:origin x="24" y="120"/>
      </p:cViewPr>
      <p:guideLst>
        <p:guide orient="horz" pos="13608"/>
        <p:guide pos="10206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5988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2425"/>
            <a:ext cx="22682200" cy="110426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78EC0F-00D6-9C3A-7BAC-0084C4215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FD3168-91DD-FBF0-7E92-A825ACBF7F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5E5C4E-0AF7-A19F-2CD6-439AC62E50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03BF8-C29D-4EFD-8F03-B02B59AC518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514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F16871-98F7-77AC-F1AE-96F06924EA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EE4E7F-07B6-2677-41B8-F348FC241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E787B-6597-ED2B-8094-44FB510CBA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79D48-0879-40D3-8EA3-86F7B77422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474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3413" y="1730375"/>
            <a:ext cx="7289800" cy="368649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38" y="1730375"/>
            <a:ext cx="21720175" cy="368649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470836-F34F-8A3E-6B75-25FC310E2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6253E4-964C-3698-E5FB-CB688FEA72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6915A9-B593-654B-BD11-2ABD2E4A7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7250-1562-4278-96EC-000E109FC36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3184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1620838" y="1730375"/>
            <a:ext cx="29162375" cy="72009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620838" y="10080625"/>
            <a:ext cx="14504987" cy="1418113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16278225" y="10080625"/>
            <a:ext cx="14504988" cy="1418113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1620838" y="24414163"/>
            <a:ext cx="14504987" cy="14181137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278225" y="24414163"/>
            <a:ext cx="14504988" cy="14181137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8B610A-7CF9-9014-B25F-390FA5F12F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B52867-C74A-C8BE-48B4-889785E011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872CC1F-2313-0856-3C2B-3B40CB060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8FBB7-C922-4920-9111-EC954D6E3EA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101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5D763F-4E40-6DB0-6747-18CBD3E13B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482400-166F-CB0E-217C-0B0E978BE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717846-6F5E-AB14-9767-E457C3A8F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F1257-676C-4615-AD40-EEB68766ED3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810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04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8311813"/>
            <a:ext cx="27544713" cy="9451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B453A9-9555-378B-02E7-697C2E5C5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CFED7D-A290-9B89-D3F7-A96637DDA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A89471-178F-18C9-171E-FFD898775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95856-A76C-42BC-BDD1-9688C761D25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0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838" y="10080625"/>
            <a:ext cx="14504987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8225" y="10080625"/>
            <a:ext cx="14504988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178E1-201A-E6DE-5DB5-6C544E75A7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280CE8-F086-E319-B561-E279C903D5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4A168D-47AA-4096-156A-2895116DB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125A-BA44-4A42-8BDC-F283EA1205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103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AD7B5F-F432-703E-BDB1-DAAB6809B8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F24BA3-5D7C-FD9D-3352-E63026E72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3C69DF-F1C9-3640-969A-662EE990D6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14DA0-F6F5-437C-B71E-5C65DE35FCE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656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BD3E55-D359-B772-7FF0-DE0AB1562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8C1733-4C31-9647-7026-59E348236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A74A19-9F98-E1A9-2E59-02302A5528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B3205-CA1A-4DDE-BCE0-AC00A3F7F7C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951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5F1033-FF8F-00D7-6DDE-B4F9B6689E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6F23390-3B11-63D8-17E7-5A0E2C5A9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CAAA6B-8408-D867-2913-53E0079A7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E9AB1-E35F-4960-80F1-FA654CEB97E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586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4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4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138B4-EBEC-A864-5ED1-0CDE55E025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00CE5B-B595-96EB-5DE1-2000E9D75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1004E2-9D4D-CA04-E069-62DE8B196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59771-F351-46A2-972E-62A92747FAE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093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3463"/>
            <a:ext cx="19442112" cy="357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2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3750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0F5581-72F9-E453-18BE-AF1E5FCE6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7D516A-4BD7-18C0-58DF-7CDC7C96B9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0D3D92-0D06-FDC3-3F46-6619C9361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3C355-3ECE-496C-915A-291CE17CC11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321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471C755-4170-49FB-9E59-FFD3B20A8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1B22C2-84B6-30F8-2C0A-0BEDB680E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7D4C56C-7364-27F8-E8D5-F73F175E85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9344600"/>
            <a:ext cx="7559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6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236B755-E2C5-BD17-4D67-B37EBBECD0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44600"/>
            <a:ext cx="10261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6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C3A2E35-DF36-E6B1-0565-301CAB65F0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44600"/>
            <a:ext cx="7559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600"/>
            </a:lvl1pPr>
          </a:lstStyle>
          <a:p>
            <a:pPr>
              <a:defRPr/>
            </a:pPr>
            <a:fld id="{5937CB38-6B41-4D67-A83C-72E2E3D38F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2pPr>
      <a:lvl3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3pPr>
      <a:lvl4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4pPr>
      <a:lvl5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5pPr>
      <a:lvl6pPr marL="4572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6pPr>
      <a:lvl7pPr marL="9144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7pPr>
      <a:lvl8pPr marL="13716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8pPr>
      <a:lvl9pPr marL="18288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9pPr>
    </p:titleStyle>
    <p:bodyStyle>
      <a:lvl1pPr marL="1620838" indent="-1620838" algn="l" defTabSz="4321175" rtl="0" eaLnBrk="0" fontAlgn="base" hangingPunct="0">
        <a:spcBef>
          <a:spcPct val="20000"/>
        </a:spcBef>
        <a:spcAft>
          <a:spcPct val="0"/>
        </a:spcAft>
        <a:buChar char="•"/>
        <a:defRPr sz="151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21175" rtl="0" eaLnBrk="0" fontAlgn="base" hangingPunct="0">
        <a:spcBef>
          <a:spcPct val="20000"/>
        </a:spcBef>
        <a:spcAft>
          <a:spcPct val="0"/>
        </a:spcAft>
        <a:buChar char="–"/>
        <a:defRPr sz="13200">
          <a:solidFill>
            <a:schemeClr val="tx1"/>
          </a:solidFill>
          <a:latin typeface="+mn-lt"/>
        </a:defRPr>
      </a:lvl2pPr>
      <a:lvl3pPr marL="5400675" indent="-1079500" algn="l" defTabSz="4321175" rtl="0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561263" indent="-1081088" algn="l" defTabSz="4321175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21850" indent="-1081088" algn="l" defTabSz="4321175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1790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6362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0934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5506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DYryLoMFUK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8AF1D392-3C81-7B30-4B35-C63FE355EBF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821186" y="4324665"/>
            <a:ext cx="29482404" cy="72009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indent="457200"/>
            <a:br>
              <a:rPr lang="pt-BR" altLang="pt-BR" sz="7200" b="1" dirty="0">
                <a:solidFill>
                  <a:srgbClr val="002060"/>
                </a:solidFill>
              </a:rPr>
            </a:br>
            <a:r>
              <a:rPr lang="pt-BR" altLang="pt-BR" sz="6600" b="1" dirty="0">
                <a:solidFill>
                  <a:srgbClr val="002060"/>
                </a:solidFill>
              </a:rPr>
              <a:t>IMPACTOS DO ESTRESSE OXIDATIVO NO DESENVOLVIMENTO </a:t>
            </a:r>
            <a:br>
              <a:rPr lang="pt-BR" altLang="pt-BR" sz="6600" b="1" dirty="0">
                <a:solidFill>
                  <a:srgbClr val="002060"/>
                </a:solidFill>
              </a:rPr>
            </a:br>
            <a:r>
              <a:rPr lang="pt-BR" altLang="pt-BR" sz="6600" b="1" dirty="0">
                <a:solidFill>
                  <a:srgbClr val="002060"/>
                </a:solidFill>
              </a:rPr>
              <a:t>DE DOENÇAS DEGENERATIVAS</a:t>
            </a:r>
            <a:br>
              <a:rPr lang="pt-BR" altLang="pt-BR" sz="4400" b="1" dirty="0">
                <a:solidFill>
                  <a:schemeClr val="bg1"/>
                </a:solidFill>
              </a:rPr>
            </a:br>
            <a:r>
              <a:rPr lang="pt-BR" sz="4000" b="1" dirty="0"/>
              <a:t> </a:t>
            </a:r>
            <a:br>
              <a:rPr lang="pt-BR" sz="4000" dirty="0"/>
            </a:br>
            <a:r>
              <a:rPr lang="pt-BR" sz="4000" b="1" baseline="30000" dirty="0"/>
              <a:t>1</a:t>
            </a:r>
            <a:r>
              <a:rPr lang="pt-BR" sz="4000" b="1" dirty="0"/>
              <a:t>CARDOSO, Ana Paula dos Santos; </a:t>
            </a:r>
            <a:r>
              <a:rPr lang="pt-BR" sz="4000" b="1" baseline="30000" dirty="0"/>
              <a:t>2</a:t>
            </a:r>
            <a:r>
              <a:rPr lang="pt-BR" sz="4000" b="1" dirty="0"/>
              <a:t>SILVA, Paulo Roberto Lima da.</a:t>
            </a:r>
            <a:br>
              <a:rPr lang="pt-BR" sz="4000" b="1" dirty="0"/>
            </a:br>
            <a:r>
              <a:rPr lang="pt-BR" sz="4000" b="1" baseline="30000" dirty="0"/>
              <a:t>1</a:t>
            </a:r>
            <a:r>
              <a:rPr lang="pt-BR" sz="4000" b="1" dirty="0"/>
              <a:t>Ciências Biológicas </a:t>
            </a:r>
            <a:r>
              <a:rPr lang="pt-BR" sz="4000" b="1" dirty="0" err="1"/>
              <a:t>Graduate</a:t>
            </a:r>
            <a:r>
              <a:rPr lang="pt-BR" sz="4000" b="1" dirty="0"/>
              <a:t> </a:t>
            </a:r>
            <a:r>
              <a:rPr lang="pt-BR" sz="4000" b="1" dirty="0" err="1"/>
              <a:t>Course</a:t>
            </a:r>
            <a:r>
              <a:rPr lang="pt-BR" sz="4000" b="1" dirty="0"/>
              <a:t> - Centro Universitário das Faculdades Integradas de Ourinhos - Uni</a:t>
            </a:r>
            <a:r>
              <a:rPr lang="pt-BR" sz="4000" b="1" i="1" dirty="0"/>
              <a:t>fio</a:t>
            </a:r>
            <a:r>
              <a:rPr lang="pt-BR" sz="4000" b="1" dirty="0"/>
              <a:t>/FEMM – Ourinhos, SP, </a:t>
            </a:r>
            <a:r>
              <a:rPr lang="pt-BR" sz="4000" b="1" dirty="0" err="1"/>
              <a:t>Brazil</a:t>
            </a:r>
            <a:r>
              <a:rPr lang="pt-BR" sz="4000" b="1" dirty="0"/>
              <a:t>.</a:t>
            </a:r>
            <a:br>
              <a:rPr lang="pt-BR" sz="4000" b="1" dirty="0"/>
            </a:br>
            <a:br>
              <a:rPr lang="pt-BR" sz="4000" b="1" dirty="0"/>
            </a:br>
            <a:r>
              <a:rPr lang="pt-BR" sz="4000" b="1" baseline="30000" dirty="0"/>
              <a:t>2</a:t>
            </a:r>
            <a:r>
              <a:rPr lang="pt-BR" sz="4000" b="1" dirty="0"/>
              <a:t>Medical </a:t>
            </a:r>
            <a:r>
              <a:rPr lang="pt-BR" sz="4000" b="1" dirty="0" err="1"/>
              <a:t>Postgraduate</a:t>
            </a:r>
            <a:r>
              <a:rPr lang="pt-BR" sz="4000" b="1" dirty="0"/>
              <a:t> </a:t>
            </a:r>
            <a:r>
              <a:rPr lang="pt-BR" sz="4000" b="1" dirty="0" err="1"/>
              <a:t>Program</a:t>
            </a:r>
            <a:r>
              <a:rPr lang="pt-BR" sz="4000" b="1" dirty="0"/>
              <a:t> – MCG – Medical </a:t>
            </a:r>
            <a:r>
              <a:rPr lang="pt-BR" sz="4000" b="1" dirty="0" err="1"/>
              <a:t>College</a:t>
            </a:r>
            <a:r>
              <a:rPr lang="pt-BR" sz="4000" b="1" dirty="0"/>
              <a:t> </a:t>
            </a:r>
            <a:r>
              <a:rPr lang="pt-BR" sz="4000" b="1" dirty="0" err="1"/>
              <a:t>of</a:t>
            </a:r>
            <a:r>
              <a:rPr lang="pt-BR" sz="4000" b="1" dirty="0"/>
              <a:t> Georgia – </a:t>
            </a:r>
            <a:br>
              <a:rPr lang="pt-BR" sz="4000" b="1" dirty="0"/>
            </a:br>
            <a:r>
              <a:rPr lang="pt-BR" sz="4000" b="1" dirty="0"/>
              <a:t>Georgia </a:t>
            </a:r>
            <a:r>
              <a:rPr lang="pt-BR" sz="4000" b="1" dirty="0" err="1"/>
              <a:t>University</a:t>
            </a:r>
            <a:r>
              <a:rPr lang="pt-BR" sz="4000" b="1" dirty="0"/>
              <a:t> – </a:t>
            </a:r>
            <a:r>
              <a:rPr lang="pt-BR" sz="4000" b="1" dirty="0" err="1"/>
              <a:t>Athens</a:t>
            </a:r>
            <a:r>
              <a:rPr lang="pt-BR" sz="4000" b="1" dirty="0"/>
              <a:t>, GA, USA.</a:t>
            </a:r>
            <a:br>
              <a:rPr lang="pt-BR" sz="4400" b="1" dirty="0"/>
            </a:br>
            <a:r>
              <a:rPr lang="pt-PT" sz="4400" b="1" dirty="0"/>
              <a:t> </a:t>
            </a:r>
            <a:br>
              <a:rPr lang="pt-BR" sz="4400" dirty="0"/>
            </a:br>
            <a:r>
              <a:rPr lang="it-IT" dirty="0"/>
              <a:t> </a:t>
            </a:r>
            <a:br>
              <a:rPr lang="pt-BR" dirty="0"/>
            </a:br>
            <a:endParaRPr lang="pt-BR" altLang="pt-BR" sz="4400" b="1" dirty="0">
              <a:solidFill>
                <a:schemeClr val="bg1"/>
              </a:solidFill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63B8C8D-C799-13C6-ED0B-6B4BB6385AC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730500" y="10260492"/>
            <a:ext cx="13038137" cy="15856264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pt-BR" sz="3600" b="1" dirty="0">
                <a:solidFill>
                  <a:srgbClr val="C00000"/>
                </a:solidFill>
              </a:rPr>
              <a:t>INTRODUÇÃO</a:t>
            </a:r>
          </a:p>
          <a:p>
            <a:pPr marL="0" indent="72231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O estresse oxidativo é um processo biológico caracterizado pelo desequilíbrio entre a produção de espécies reativas de oxigênio (</a:t>
            </a:r>
            <a:r>
              <a:rPr lang="pt-BR" sz="2800" dirty="0" err="1">
                <a:solidFill>
                  <a:srgbClr val="000000"/>
                </a:solidFill>
              </a:rPr>
              <a:t>EROs</a:t>
            </a:r>
            <a:r>
              <a:rPr lang="pt-BR" sz="2800" dirty="0">
                <a:solidFill>
                  <a:srgbClr val="000000"/>
                </a:solidFill>
              </a:rPr>
              <a:t>) e a capacidade antioxidante das células. Esse desequilíbrio resulta em danos oxidativos a lipídios, proteínas e ácidos nucleicos, comprometendo a homeostase celular e favorecendo a degeneração tecidual. Nos últimos anos, tem crescido o interesse científico sobre o papel central do estresse oxidativo no desenvolvimento e progressão de diversas patologias crônicas, em especial as doenças neurodegenerativas. (Rosa, 2003). </a:t>
            </a:r>
          </a:p>
          <a:p>
            <a:pPr marL="0" indent="72231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As doenças neurodegenerativas, como Alzheimer, Parkinson e esclerose lateral amiotrófica (ELA), compartilham mecanismos comuns de disfunção celular que culminam na perda progressiva de neurônios. Entre esses mecanismos, o estresse oxidativo surge como um dos principais fatores desencadeadores e agravantes, atuando de forma integrada a processos como disfunção mitocondrial, inflamação crônica e falhas nos sistemas antioxidantes endógenos. (</a:t>
            </a:r>
            <a:r>
              <a:rPr lang="pt-BR" sz="2800" dirty="0" err="1">
                <a:solidFill>
                  <a:srgbClr val="000000"/>
                </a:solidFill>
              </a:rPr>
              <a:t>Stobäus</a:t>
            </a:r>
            <a:r>
              <a:rPr lang="pt-BR" sz="2800" dirty="0">
                <a:solidFill>
                  <a:srgbClr val="000000"/>
                </a:solidFill>
              </a:rPr>
              <a:t>, 2006).  Segundo </a:t>
            </a:r>
            <a:r>
              <a:rPr lang="pt-BR" sz="2800" dirty="0" err="1">
                <a:solidFill>
                  <a:srgbClr val="000000"/>
                </a:solidFill>
              </a:rPr>
              <a:t>Glat</a:t>
            </a:r>
            <a:r>
              <a:rPr lang="pt-BR" sz="2800" dirty="0">
                <a:solidFill>
                  <a:srgbClr val="000000"/>
                </a:solidFill>
              </a:rPr>
              <a:t> </a:t>
            </a:r>
            <a:r>
              <a:rPr lang="pt-BR" sz="2800" i="1" dirty="0" err="1">
                <a:solidFill>
                  <a:srgbClr val="000000"/>
                </a:solidFill>
              </a:rPr>
              <a:t>et</a:t>
            </a:r>
            <a:r>
              <a:rPr lang="pt-BR" sz="2800" i="1" dirty="0">
                <a:solidFill>
                  <a:srgbClr val="000000"/>
                </a:solidFill>
              </a:rPr>
              <a:t> al. </a:t>
            </a:r>
            <a:r>
              <a:rPr lang="pt-BR" sz="2800" dirty="0">
                <a:solidFill>
                  <a:srgbClr val="000000"/>
                </a:solidFill>
              </a:rPr>
              <a:t>(2008) “[...] compreender a relação entre o estresse oxidativo e a degeneração neuronal é fundamental para o desenvolvimento de novas abordagens terapêuticas. ”.</a:t>
            </a:r>
          </a:p>
          <a:p>
            <a:pPr marL="0" indent="72231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Segundo Fernandes </a:t>
            </a:r>
            <a:r>
              <a:rPr lang="pt-BR" sz="2800" i="1" dirty="0" err="1">
                <a:solidFill>
                  <a:srgbClr val="000000"/>
                </a:solidFill>
              </a:rPr>
              <a:t>et</a:t>
            </a:r>
            <a:r>
              <a:rPr lang="pt-BR" sz="2800" i="1" dirty="0">
                <a:solidFill>
                  <a:srgbClr val="000000"/>
                </a:solidFill>
              </a:rPr>
              <a:t> al. </a:t>
            </a:r>
            <a:r>
              <a:rPr lang="pt-BR" sz="2800" dirty="0">
                <a:solidFill>
                  <a:srgbClr val="000000"/>
                </a:solidFill>
              </a:rPr>
              <a:t>(2007), “[...] Evidências científicas indicam que a produção excessiva de </a:t>
            </a:r>
            <a:r>
              <a:rPr lang="pt-BR" sz="2800" dirty="0" err="1">
                <a:solidFill>
                  <a:srgbClr val="000000"/>
                </a:solidFill>
              </a:rPr>
              <a:t>EROs</a:t>
            </a:r>
            <a:r>
              <a:rPr lang="pt-BR" sz="2800" dirty="0">
                <a:solidFill>
                  <a:srgbClr val="000000"/>
                </a:solidFill>
              </a:rPr>
              <a:t> está associada à ativação de </a:t>
            </a:r>
            <a:r>
              <a:rPr lang="pt-BR" sz="2800" dirty="0" err="1">
                <a:solidFill>
                  <a:srgbClr val="000000"/>
                </a:solidFill>
              </a:rPr>
              <a:t>microglia</a:t>
            </a:r>
            <a:r>
              <a:rPr lang="pt-BR" sz="2800" dirty="0">
                <a:solidFill>
                  <a:srgbClr val="000000"/>
                </a:solidFill>
              </a:rPr>
              <a:t> e ao aumento de processos inflamatórios no sistema nervoso central. </a:t>
            </a:r>
          </a:p>
          <a:p>
            <a:pPr marL="0" indent="722313" algn="just" eaLnBrk="1" hangingPunct="1">
              <a:buFontTx/>
              <a:buNone/>
              <a:defRPr/>
            </a:pPr>
            <a:r>
              <a:rPr lang="pt-BR" sz="2800" dirty="0"/>
              <a:t>O trabalho foi desenvolvido com </a:t>
            </a:r>
            <a:r>
              <a:rPr lang="pt-BR" sz="2800" dirty="0">
                <a:solidFill>
                  <a:srgbClr val="FF0000"/>
                </a:solidFill>
              </a:rPr>
              <a:t>o objetivo </a:t>
            </a:r>
            <a:r>
              <a:rPr lang="pt-BR" sz="2800" dirty="0"/>
              <a:t>conhecer os pensamentos de diversos autores a respeito do tema supracitado, também para conhecer o papel do professor e o preparo da Escola Estadual Professor Milton </a:t>
            </a:r>
            <a:r>
              <a:rPr lang="pt-BR" sz="2800" dirty="0" err="1"/>
              <a:t>Benner</a:t>
            </a:r>
            <a:r>
              <a:rPr lang="pt-BR" sz="2800" dirty="0"/>
              <a:t> na cidade de Wenceslau Braz- Pr nessa inclusão escolar. </a:t>
            </a:r>
          </a:p>
          <a:p>
            <a:pPr marL="0" indent="72231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Assim, o objetivo deste trabalho, concentra em verificar que é um Template é um Template é um Template é um Template é um Template é um Template é um Template é um Template é um Template é um Template é um Template é um Template é um Template é um Template é um Template,</a:t>
            </a:r>
            <a:endParaRPr lang="pt-BR" sz="2800" dirty="0"/>
          </a:p>
          <a:p>
            <a:pPr marL="0" indent="0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FF3300"/>
                </a:solidFill>
              </a:rPr>
              <a:t>Este último parágrafo deve ser escrito o objetivo geral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C4A7F91-BF10-343C-A2AB-0D62764AAD8B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17349786" y="10260492"/>
            <a:ext cx="13038137" cy="15568612"/>
          </a:xfrm>
        </p:spPr>
        <p:txBody>
          <a:bodyPr/>
          <a:lstStyle/>
          <a:p>
            <a:pPr marL="76200" indent="0" algn="ctr" defTabSz="4102100" eaLnBrk="1" hangingPunct="1">
              <a:buFontTx/>
              <a:buNone/>
              <a:defRPr/>
            </a:pPr>
            <a:r>
              <a:rPr lang="pt-BR" sz="3600" b="1" dirty="0">
                <a:solidFill>
                  <a:srgbClr val="C00000"/>
                </a:solidFill>
              </a:rPr>
              <a:t>RESULTADOS</a:t>
            </a:r>
            <a:r>
              <a:rPr lang="pt-BR" sz="3600" b="1" dirty="0"/>
              <a:t> </a:t>
            </a:r>
          </a:p>
          <a:p>
            <a:pPr marL="76200" indent="0" algn="ctr" defTabSz="4102100" eaLnBrk="1" hangingPunct="1">
              <a:buFontTx/>
              <a:buNone/>
              <a:defRPr/>
            </a:pPr>
            <a:r>
              <a:rPr lang="pt-BR" sz="2800" b="1" dirty="0">
                <a:solidFill>
                  <a:srgbClr val="FF0000"/>
                </a:solidFill>
              </a:rPr>
              <a:t>(se for trabalho de Revisão de Literatura, </a:t>
            </a:r>
            <a:r>
              <a:rPr lang="pt-BR" sz="2800" b="1" dirty="0">
                <a:solidFill>
                  <a:srgbClr val="0000CC"/>
                </a:solidFill>
              </a:rPr>
              <a:t>DESENVOLVIMENTO</a:t>
            </a:r>
            <a:r>
              <a:rPr lang="pt-BR" sz="2800" b="1" dirty="0">
                <a:solidFill>
                  <a:srgbClr val="FF0000"/>
                </a:solidFill>
              </a:rPr>
              <a:t>)</a:t>
            </a:r>
            <a:r>
              <a:rPr lang="pt-BR" sz="3600" b="1" dirty="0">
                <a:solidFill>
                  <a:srgbClr val="FF0000"/>
                </a:solidFill>
              </a:rPr>
              <a:t> </a:t>
            </a:r>
          </a:p>
          <a:p>
            <a:pPr marL="76200" indent="0" algn="ctr" defTabSz="4102100" eaLnBrk="1" hangingPunct="1">
              <a:buFontTx/>
              <a:buNone/>
              <a:defRPr/>
            </a:pPr>
            <a:endParaRPr lang="pt-BR" sz="3600" b="1" dirty="0"/>
          </a:p>
          <a:p>
            <a:pPr marL="76200" indent="814388" algn="just" defTabSz="4102100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Escreva  aqui  os Resultados de seu trabalho, podendo ser demonstrado Figuras, Gráficos; Tabelas; Quadros;fotos, etc...</a:t>
            </a:r>
          </a:p>
          <a:p>
            <a:pPr marL="76200" indent="814388" algn="just" defTabSz="4102100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.</a:t>
            </a:r>
          </a:p>
          <a:p>
            <a:pPr marL="76200" indent="814388" algn="just" defTabSz="4102100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conforme pode ser verificado na Figura 1.</a:t>
            </a:r>
          </a:p>
          <a:p>
            <a:pPr marL="76200" indent="814388" algn="just" defTabSz="4102100" eaLnBrk="1" hangingPunct="1">
              <a:buFontTx/>
              <a:buNone/>
              <a:defRPr/>
            </a:pPr>
            <a:endParaRPr lang="pt-BR" sz="2800" dirty="0">
              <a:solidFill>
                <a:srgbClr val="000000"/>
              </a:solidFill>
            </a:endParaRPr>
          </a:p>
          <a:p>
            <a:pPr marL="76200" indent="814388" algn="just" defTabSz="4102100" eaLnBrk="1" hangingPunct="1">
              <a:buFontTx/>
              <a:buNone/>
              <a:defRPr/>
            </a:pPr>
            <a:endParaRPr lang="pt-BR" sz="2800" dirty="0">
              <a:solidFill>
                <a:srgbClr val="000000"/>
              </a:solidFill>
            </a:endParaRPr>
          </a:p>
          <a:p>
            <a:pPr marL="76200" indent="814388" algn="just" defTabSz="4102100" eaLnBrk="1" hangingPunct="1">
              <a:buFontTx/>
              <a:buNone/>
              <a:defRPr/>
            </a:pPr>
            <a:endParaRPr lang="pt-BR" sz="3600" dirty="0">
              <a:solidFill>
                <a:srgbClr val="000000"/>
              </a:solidFill>
            </a:endParaRPr>
          </a:p>
          <a:p>
            <a:pPr marL="76200" indent="814388" algn="just" defTabSz="4102100" eaLnBrk="1" hangingPunct="1">
              <a:buFontTx/>
              <a:buNone/>
              <a:defRPr/>
            </a:pPr>
            <a:endParaRPr lang="pt-BR" sz="3600" dirty="0">
              <a:solidFill>
                <a:srgbClr val="000000"/>
              </a:solidFill>
            </a:endParaRPr>
          </a:p>
          <a:p>
            <a:pPr marL="76200" indent="814388" algn="just" defTabSz="4102100" eaLnBrk="1" hangingPunct="1">
              <a:buFontTx/>
              <a:buNone/>
              <a:defRPr/>
            </a:pPr>
            <a:endParaRPr lang="pt-BR" sz="3600" dirty="0">
              <a:solidFill>
                <a:srgbClr val="000000"/>
              </a:solidFill>
            </a:endParaRPr>
          </a:p>
          <a:p>
            <a:pPr marL="76200" indent="814388" algn="just" defTabSz="4102100" eaLnBrk="1" hangingPunct="1">
              <a:buFontTx/>
              <a:buNone/>
              <a:defRPr/>
            </a:pPr>
            <a:endParaRPr lang="pt-BR" sz="3600" dirty="0">
              <a:solidFill>
                <a:srgbClr val="000000"/>
              </a:solidFill>
            </a:endParaRPr>
          </a:p>
          <a:p>
            <a:pPr marL="76200" indent="814388" algn="just" defTabSz="4102100" eaLnBrk="1" hangingPunct="1">
              <a:buFontTx/>
              <a:buNone/>
              <a:defRPr/>
            </a:pPr>
            <a:endParaRPr lang="pt-BR" sz="3600" dirty="0">
              <a:solidFill>
                <a:srgbClr val="000000"/>
              </a:solidFill>
            </a:endParaRPr>
          </a:p>
          <a:p>
            <a:pPr marL="76200" indent="814388" algn="just" defTabSz="4102100" eaLnBrk="1" hangingPunct="1">
              <a:buFontTx/>
              <a:buNone/>
              <a:defRPr/>
            </a:pPr>
            <a:endParaRPr lang="pt-BR" sz="3600" dirty="0">
              <a:solidFill>
                <a:srgbClr val="000000"/>
              </a:solidFill>
            </a:endParaRPr>
          </a:p>
          <a:p>
            <a:pPr marL="76200" indent="814388" algn="just" defTabSz="4102100" eaLnBrk="1" hangingPunct="1">
              <a:buFontTx/>
              <a:buNone/>
              <a:defRPr/>
            </a:pPr>
            <a:endParaRPr lang="pt-BR" sz="3600" dirty="0"/>
          </a:p>
          <a:p>
            <a:pPr marL="76200" indent="0" algn="ctr" defTabSz="4102100" eaLnBrk="1" hangingPunct="1">
              <a:buFontTx/>
              <a:buNone/>
              <a:defRPr/>
            </a:pPr>
            <a:endParaRPr lang="pt-BR" sz="3600" b="1" dirty="0"/>
          </a:p>
          <a:p>
            <a:pPr marL="76200" indent="0" algn="ctr" defTabSz="4102100" eaLnBrk="1" hangingPunct="1">
              <a:buFontTx/>
              <a:buNone/>
              <a:defRPr/>
            </a:pPr>
            <a:endParaRPr lang="pt-BR" sz="3600" b="1" dirty="0"/>
          </a:p>
          <a:p>
            <a:pPr marL="76200" indent="0" algn="ctr" defTabSz="4102100" eaLnBrk="1" hangingPunct="1">
              <a:buFontTx/>
              <a:buNone/>
              <a:defRPr/>
            </a:pPr>
            <a:endParaRPr lang="pt-BR" sz="3600" b="1" dirty="0"/>
          </a:p>
          <a:p>
            <a:pPr marL="76200" indent="0" algn="ctr" defTabSz="4102100" eaLnBrk="1" hangingPunct="1">
              <a:buFontTx/>
              <a:buNone/>
              <a:defRPr/>
            </a:pPr>
            <a:endParaRPr lang="pt-BR" sz="3600" b="1" dirty="0"/>
          </a:p>
          <a:p>
            <a:pPr marL="76200" indent="819150" algn="just" defTabSz="4102100" eaLnBrk="1" hangingPunct="1">
              <a:buFontTx/>
              <a:buNone/>
              <a:defRPr/>
            </a:pPr>
            <a:endParaRPr lang="pt-BR" sz="3600" b="1" dirty="0"/>
          </a:p>
          <a:p>
            <a:pPr marL="76200" indent="819150" algn="just" defTabSz="4102100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Enfim, conforme pode ser observado na Figura 1, 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conforme pode ser verificado na Figura 1.</a:t>
            </a:r>
          </a:p>
          <a:p>
            <a:pPr marL="76200" indent="814388" algn="just" defTabSz="4102100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Escreva  aqui  os Resultados de seu trabalho, podendo ser demonstrado Figuras, Gráficos; Tabelas; </a:t>
            </a:r>
            <a:r>
              <a:rPr lang="pt-BR" sz="2800" dirty="0" err="1">
                <a:solidFill>
                  <a:srgbClr val="000000"/>
                </a:solidFill>
              </a:rPr>
              <a:t>Quadros;fotos</a:t>
            </a:r>
            <a:r>
              <a:rPr lang="pt-BR" sz="2800" dirty="0">
                <a:solidFill>
                  <a:srgbClr val="000000"/>
                </a:solidFill>
              </a:rPr>
              <a:t>, etc...</a:t>
            </a:r>
          </a:p>
          <a:p>
            <a:pPr marL="76200" indent="819150" algn="just" defTabSz="4102100" eaLnBrk="1" hangingPunct="1">
              <a:buFontTx/>
              <a:buNone/>
              <a:defRPr/>
            </a:pPr>
            <a:endParaRPr lang="pt-BR" sz="2800" dirty="0">
              <a:solidFill>
                <a:srgbClr val="000000"/>
              </a:solidFill>
            </a:endParaRPr>
          </a:p>
          <a:p>
            <a:pPr marL="76200" indent="819150" algn="just" defTabSz="4102100" eaLnBrk="1" hangingPunct="1">
              <a:buFontTx/>
              <a:buNone/>
              <a:defRPr/>
            </a:pPr>
            <a:endParaRPr lang="pt-BR" sz="3600" b="1" dirty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3992750C-2CBC-A3B9-A460-31C1245EBBDE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>
          <a:xfrm>
            <a:off x="2800350" y="26643013"/>
            <a:ext cx="12968287" cy="7129462"/>
          </a:xfrm>
        </p:spPr>
        <p:txBody>
          <a:bodyPr/>
          <a:lstStyle/>
          <a:p>
            <a:pPr marL="190500" indent="0" algn="ctr" eaLnBrk="1" hangingPunct="1">
              <a:buFontTx/>
              <a:buNone/>
              <a:defRPr/>
            </a:pPr>
            <a:r>
              <a:rPr lang="pt-BR" sz="3600" b="1" dirty="0"/>
              <a:t> </a:t>
            </a:r>
            <a:r>
              <a:rPr lang="pt-BR" sz="3600" b="1" dirty="0">
                <a:solidFill>
                  <a:srgbClr val="C00000"/>
                </a:solidFill>
              </a:rPr>
              <a:t>METODOLOGIA</a:t>
            </a:r>
          </a:p>
          <a:p>
            <a:pPr marL="168275" indent="81756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Escreva  aqui seu material e Métodos,  Isto é um Template, é um Template é um Template é um Template é um Template é um Template é um Template é um Template é um Template é um Template é um Template é um Template é um Template é um Template é um Template é um Template,</a:t>
            </a:r>
          </a:p>
          <a:p>
            <a:pPr marL="168275" indent="81756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</a:t>
            </a:r>
          </a:p>
          <a:p>
            <a:pPr marL="168275" indent="81756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</a:t>
            </a:r>
          </a:p>
          <a:p>
            <a:pPr marL="168275" indent="81756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</a:t>
            </a:r>
          </a:p>
          <a:p>
            <a:pPr marL="168275" indent="81756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</a:t>
            </a:r>
          </a:p>
          <a:p>
            <a:pPr marL="168275" indent="81756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</a:t>
            </a:r>
          </a:p>
          <a:p>
            <a:pPr marL="168275" indent="81756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.</a:t>
            </a:r>
          </a:p>
          <a:p>
            <a:pPr marL="168275" indent="81756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.</a:t>
            </a:r>
            <a:endParaRPr lang="pt-BR" sz="2800" dirty="0"/>
          </a:p>
          <a:p>
            <a:pPr marL="168275" indent="817563" algn="just" eaLnBrk="1" hangingPunct="1">
              <a:buFontTx/>
              <a:buNone/>
              <a:defRPr/>
            </a:pPr>
            <a:endParaRPr lang="pt-BR" sz="2800" dirty="0"/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2A360817-D1F2-9DE5-C4DB-7DBF0BE15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2388" y="18722975"/>
            <a:ext cx="13825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21175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21175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21175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21175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21175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b="1"/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A8C420F8-3BE8-148A-9E71-923D679DB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9786" y="29250797"/>
            <a:ext cx="13038137" cy="56324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5073650">
              <a:spcBef>
                <a:spcPct val="20000"/>
              </a:spcBef>
              <a:buChar char="•"/>
              <a:tabLst>
                <a:tab pos="13716000" algn="l"/>
              </a:tabLst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073650">
              <a:spcBef>
                <a:spcPct val="20000"/>
              </a:spcBef>
              <a:buChar char="–"/>
              <a:tabLst>
                <a:tab pos="13716000" algn="l"/>
              </a:tabLst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073650">
              <a:spcBef>
                <a:spcPct val="20000"/>
              </a:spcBef>
              <a:buChar char="•"/>
              <a:tabLst>
                <a:tab pos="13716000" algn="l"/>
              </a:tabLst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073650">
              <a:spcBef>
                <a:spcPct val="20000"/>
              </a:spcBef>
              <a:buChar char="–"/>
              <a:tabLst>
                <a:tab pos="13716000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073650">
              <a:spcBef>
                <a:spcPct val="20000"/>
              </a:spcBef>
              <a:buChar char="»"/>
              <a:tabLst>
                <a:tab pos="13716000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073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16000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073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16000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073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16000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073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16000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3600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rgbClr val="C00000"/>
                </a:solidFill>
              </a:rPr>
              <a:t>CONCLUSÃO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2800" b="1" dirty="0">
                <a:solidFill>
                  <a:srgbClr val="FF0000"/>
                </a:solidFill>
              </a:rPr>
              <a:t>(se for trabalho de Revisão de Literatura, </a:t>
            </a:r>
            <a:r>
              <a:rPr lang="pt-BR" sz="2800" b="1" dirty="0">
                <a:solidFill>
                  <a:srgbClr val="0000CC"/>
                </a:solidFill>
              </a:rPr>
              <a:t>CONSIDERAÇÕES FINAIS</a:t>
            </a:r>
            <a:r>
              <a:rPr lang="pt-BR" sz="2800" b="1" dirty="0">
                <a:solidFill>
                  <a:srgbClr val="FF0000"/>
                </a:solidFill>
              </a:rPr>
              <a:t>)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sz="2800" b="1" dirty="0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solidFill>
                  <a:srgbClr val="000000"/>
                </a:solidFill>
              </a:rPr>
              <a:t>Escreva  aqui as conclusões as quais chegou, respondendo aos objetivos que colocou no último parágrafo que escreveu na INTRODUÇÃO ... Não mais que 3 linhas a 10 linhas (no máximo).</a:t>
            </a:r>
          </a:p>
          <a:p>
            <a:pPr indent="895350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solidFill>
                  <a:srgbClr val="000000"/>
                </a:solidFill>
              </a:rPr>
              <a:t>Escreva  aqui as conclusões as quais chegou, respondendo aos objetivos que colocou no último parágrafo que escreveu na INTRODUÇÃO ... Não mais que 3 linhas a 10 linhas (no máximo)</a:t>
            </a:r>
            <a:endParaRPr lang="pt-BR" altLang="pt-BR" sz="2800" dirty="0"/>
          </a:p>
          <a:p>
            <a:pPr indent="895350"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dirty="0"/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3600" dirty="0"/>
          </a:p>
        </p:txBody>
      </p:sp>
      <p:sp>
        <p:nvSpPr>
          <p:cNvPr id="2056" name="Text Box 16">
            <a:extLst>
              <a:ext uri="{FF2B5EF4-FFF2-40B4-BE49-F238E27FC236}">
                <a16:creationId xmlns:a16="http://schemas.microsoft.com/office/drawing/2014/main" id="{DBBABD4D-C1DC-B1B1-A863-669A5EFE6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9786" y="34405888"/>
            <a:ext cx="13038137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defTabSz="5016500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01650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0165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0165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0165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016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016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016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016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C00000"/>
                </a:solidFill>
              </a:rPr>
              <a:t>REFERÊNCIAS BIBLIOGRÁFICAS</a:t>
            </a:r>
            <a:endParaRPr lang="pt-BR" altLang="pt-BR" sz="36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/>
              <a:t>FERNANDES, </a:t>
            </a:r>
            <a:r>
              <a:rPr lang="pt-BR" altLang="pt-BR" sz="2800" dirty="0" err="1"/>
              <a:t>Antonio</a:t>
            </a:r>
            <a:r>
              <a:rPr lang="pt-BR" altLang="pt-BR" sz="2800" dirty="0"/>
              <a:t> Carlos; RAMOS, Alice Conceição Rosa; CASALIS, Maria Eugenia </a:t>
            </a:r>
            <a:r>
              <a:rPr lang="pt-BR" altLang="pt-BR" sz="2800" dirty="0" err="1"/>
              <a:t>Pebe</a:t>
            </a:r>
            <a:r>
              <a:rPr lang="pt-BR" altLang="pt-BR" sz="2800" dirty="0"/>
              <a:t>; HEBE, </a:t>
            </a:r>
            <a:r>
              <a:rPr lang="pt-BR" altLang="pt-BR" sz="2800" dirty="0" err="1"/>
              <a:t>Sizínio</a:t>
            </a:r>
            <a:r>
              <a:rPr lang="pt-BR" altLang="pt-BR" sz="2800" dirty="0"/>
              <a:t> Kanaan. </a:t>
            </a:r>
            <a:r>
              <a:rPr lang="pt-BR" altLang="pt-BR" sz="2800" b="1" dirty="0"/>
              <a:t>Medicina e Reabilitação: Princípios e Prática.</a:t>
            </a:r>
            <a:r>
              <a:rPr lang="pt-BR" altLang="pt-BR" sz="2800" dirty="0"/>
              <a:t> São Paulo: Artes Médicas, 2007.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/>
              <a:t>GLAT, Rosana; FONTES, Rejane de Souza; PLETSCH, Márcia Denise. </a:t>
            </a:r>
            <a:r>
              <a:rPr lang="pt-BR" altLang="pt-BR" sz="2800" b="1" dirty="0"/>
              <a:t>Uma breve reflexão sobre o papel da Educação Especial frente ao processo de inclusão de pessoas com necessidades educacionais especiais em rede regular de ensino.</a:t>
            </a:r>
            <a:r>
              <a:rPr lang="pt-BR" altLang="pt-BR" sz="2800" dirty="0"/>
              <a:t> Disponível em http://www.eduinclusivapesq-uerj.pro.br/livros artigos/</a:t>
            </a:r>
            <a:r>
              <a:rPr lang="pt-BR" altLang="pt-BR" sz="2800" dirty="0" err="1"/>
              <a:t>pdf</a:t>
            </a:r>
            <a:r>
              <a:rPr lang="pt-BR" altLang="pt-BR" sz="2800" dirty="0"/>
              <a:t> /unigranrio.pdf, acesso em 27/04/2008, 13H:43min.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/>
              <a:t>ROSA, Suely Pereira da Silva. </a:t>
            </a:r>
            <a:r>
              <a:rPr lang="pt-BR" altLang="pt-BR" sz="2800" b="1" dirty="0"/>
              <a:t>Fundamentos Teóricos e Metodológicos da Inclusão.</a:t>
            </a:r>
            <a:r>
              <a:rPr lang="pt-BR" altLang="pt-BR" sz="2800" dirty="0"/>
              <a:t> Curitiba: IESDE Brasil S. A., 2003.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/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/>
              <a:t>STOBÄUS, C. D.; MOSQUERA, J.J.M. </a:t>
            </a:r>
            <a:r>
              <a:rPr lang="pt-BR" altLang="pt-BR" sz="2800" b="1" dirty="0"/>
              <a:t>Educação Especial: em direção à Educação Inclusiva.</a:t>
            </a:r>
            <a:r>
              <a:rPr lang="pt-BR" altLang="pt-BR" sz="2800" dirty="0"/>
              <a:t> 3 ed. Porto Alegre: </a:t>
            </a:r>
            <a:r>
              <a:rPr lang="pt-BR" altLang="pt-BR" sz="2800" dirty="0" err="1"/>
              <a:t>Edipucrs</a:t>
            </a:r>
            <a:r>
              <a:rPr lang="pt-BR" altLang="pt-BR" sz="2800" dirty="0"/>
              <a:t>, 2006.</a:t>
            </a:r>
          </a:p>
        </p:txBody>
      </p:sp>
      <p:sp>
        <p:nvSpPr>
          <p:cNvPr id="2057" name="Text Box 20">
            <a:extLst>
              <a:ext uri="{FF2B5EF4-FFF2-40B4-BE49-F238E27FC236}">
                <a16:creationId xmlns:a16="http://schemas.microsoft.com/office/drawing/2014/main" id="{949751F7-FBC0-D2F1-E80F-2C27075EF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8288" y="22971125"/>
            <a:ext cx="1195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21175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21175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21175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21175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21175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/>
          </a:p>
        </p:txBody>
      </p:sp>
      <p:sp>
        <p:nvSpPr>
          <p:cNvPr id="2058" name="Text Box 110">
            <a:extLst>
              <a:ext uri="{FF2B5EF4-FFF2-40B4-BE49-F238E27FC236}">
                <a16:creationId xmlns:a16="http://schemas.microsoft.com/office/drawing/2014/main" id="{4B77CBB9-DBCB-CC7B-B899-5CAE354AA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1663" y="3389313"/>
            <a:ext cx="25923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21175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21175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21175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21175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21175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400" dirty="0"/>
              <a:t>Colocar o logotipo de seu curso </a:t>
            </a:r>
            <a:r>
              <a:rPr lang="pt-BR" altLang="pt-BR" sz="1400" dirty="0">
                <a:solidFill>
                  <a:srgbClr val="FF3300"/>
                </a:solidFill>
              </a:rPr>
              <a:t>apagar isto</a:t>
            </a:r>
          </a:p>
        </p:txBody>
      </p:sp>
      <p:sp>
        <p:nvSpPr>
          <p:cNvPr id="2059" name="Text Box 111">
            <a:extLst>
              <a:ext uri="{FF2B5EF4-FFF2-40B4-BE49-F238E27FC236}">
                <a16:creationId xmlns:a16="http://schemas.microsoft.com/office/drawing/2014/main" id="{1FDA93FF-9DAD-E9F0-F1D0-F49A6F568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01" y="2439326"/>
            <a:ext cx="34560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321175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21175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21175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21175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21175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900" dirty="0">
                <a:solidFill>
                  <a:srgbClr val="FF0000"/>
                </a:solidFill>
              </a:rPr>
              <a:t>Colocar aqui o logotipo do Evento – Apagar esta mensagem</a:t>
            </a:r>
          </a:p>
        </p:txBody>
      </p:sp>
      <p:sp>
        <p:nvSpPr>
          <p:cNvPr id="2060" name="Text Box 112">
            <a:extLst>
              <a:ext uri="{FF2B5EF4-FFF2-40B4-BE49-F238E27FC236}">
                <a16:creationId xmlns:a16="http://schemas.microsoft.com/office/drawing/2014/main" id="{1E4E4DFD-3ABA-35A0-5918-F5B051C31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075" y="457200"/>
            <a:ext cx="4537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21175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21175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21175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21175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21175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900" dirty="0"/>
              <a:t>Pode utilizar a cor que desejar no fundo do Banner, podendo inclusive utilizar figuras na forma de marca d’água... </a:t>
            </a:r>
            <a:r>
              <a:rPr lang="pt-BR" altLang="pt-BR" sz="900" dirty="0">
                <a:solidFill>
                  <a:srgbClr val="FF3300"/>
                </a:solidFill>
              </a:rPr>
              <a:t>Apagar isto</a:t>
            </a:r>
          </a:p>
        </p:txBody>
      </p:sp>
      <p:sp>
        <p:nvSpPr>
          <p:cNvPr id="2061" name="Text Box 113">
            <a:extLst>
              <a:ext uri="{FF2B5EF4-FFF2-40B4-BE49-F238E27FC236}">
                <a16:creationId xmlns:a16="http://schemas.microsoft.com/office/drawing/2014/main" id="{11C5E7C2-8532-D4B3-A51E-28A3B8828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914" y="840300"/>
            <a:ext cx="22656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321175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21175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21175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21175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21175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5400" b="1" dirty="0">
                <a:solidFill>
                  <a:srgbClr val="C00000"/>
                </a:solidFill>
              </a:rPr>
              <a:t>I CISI -  CONGRESSO INTERNACIONAL DE SABERES E INOVAÇÃO</a:t>
            </a:r>
          </a:p>
        </p:txBody>
      </p:sp>
      <p:pic>
        <p:nvPicPr>
          <p:cNvPr id="2063" name="Imagem 5">
            <a:extLst>
              <a:ext uri="{FF2B5EF4-FFF2-40B4-BE49-F238E27FC236}">
                <a16:creationId xmlns:a16="http://schemas.microsoft.com/office/drawing/2014/main" id="{FC10D0C5-9AC9-3609-C05E-CCAB8423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925" y="182563"/>
            <a:ext cx="28321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Imagem 4">
            <a:extLst>
              <a:ext uri="{FF2B5EF4-FFF2-40B4-BE49-F238E27FC236}">
                <a16:creationId xmlns:a16="http://schemas.microsoft.com/office/drawing/2014/main" id="{FB8F1D83-EFDC-F813-86C3-0FF9EDF3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838" y="18881725"/>
            <a:ext cx="10593387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CaixaDeTexto 5">
            <a:extLst>
              <a:ext uri="{FF2B5EF4-FFF2-40B4-BE49-F238E27FC236}">
                <a16:creationId xmlns:a16="http://schemas.microsoft.com/office/drawing/2014/main" id="{9F20BC4C-70F9-64D4-CF34-669F11307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0700" y="17970500"/>
            <a:ext cx="10594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28750" indent="-142875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400" b="1" dirty="0"/>
              <a:t>Figura 1. </a:t>
            </a:r>
            <a:r>
              <a:rPr lang="pt-BR" altLang="pt-BR" sz="2400" dirty="0"/>
              <a:t>Quadrado Tridimensional sobre uma pista de madeira, preparada para de Prática de Skate </a:t>
            </a:r>
          </a:p>
        </p:txBody>
      </p:sp>
      <p:sp>
        <p:nvSpPr>
          <p:cNvPr id="2066" name="CaixaDeTexto 6">
            <a:extLst>
              <a:ext uri="{FF2B5EF4-FFF2-40B4-BE49-F238E27FC236}">
                <a16:creationId xmlns:a16="http://schemas.microsoft.com/office/drawing/2014/main" id="{CCE00F02-A1E7-BB08-0271-EFA80483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4825" y="24653875"/>
            <a:ext cx="1059497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33525" indent="-1533525" algn="just"/>
            <a:r>
              <a:rPr lang="pt-BR" altLang="pt-BR" sz="2000" b="1" dirty="0"/>
              <a:t>Fonte: </a:t>
            </a:r>
            <a:r>
              <a:rPr lang="pt-BR" altLang="pt-BR" sz="2000" dirty="0"/>
              <a:t>FERNANDES (2014) – Disponível em </a:t>
            </a:r>
            <a:r>
              <a:rPr lang="pt-BR" altLang="pt-BR" sz="2000" dirty="0">
                <a:hlinkClick r:id="rId4"/>
              </a:rPr>
              <a:t>https://www.you tube.com/</a:t>
            </a:r>
            <a:r>
              <a:rPr lang="pt-BR" altLang="pt-BR" sz="2000" dirty="0" err="1">
                <a:hlinkClick r:id="rId4"/>
              </a:rPr>
              <a:t>watch?v</a:t>
            </a:r>
            <a:r>
              <a:rPr lang="pt-BR" altLang="pt-BR" sz="2000" dirty="0">
                <a:hlinkClick r:id="rId4"/>
              </a:rPr>
              <a:t>=</a:t>
            </a:r>
            <a:r>
              <a:rPr lang="pt-BR" altLang="pt-BR" sz="2000" dirty="0" err="1">
                <a:hlinkClick r:id="rId4"/>
              </a:rPr>
              <a:t>DYryLoMFUKg</a:t>
            </a:r>
            <a:endParaRPr lang="pt-BR" altLang="pt-BR" sz="2000" dirty="0"/>
          </a:p>
          <a:p>
            <a:pPr algn="just"/>
            <a:endParaRPr lang="pt-BR" altLang="pt-BR" sz="2800" dirty="0"/>
          </a:p>
          <a:p>
            <a:pPr algn="just"/>
            <a:endParaRPr lang="pt-BR" altLang="pt-BR" sz="2800" dirty="0"/>
          </a:p>
          <a:p>
            <a:pPr algn="just"/>
            <a:endParaRPr lang="pt-BR" altLang="pt-BR" sz="28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54724BE-B27C-C88E-A8EB-91C9869D502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118" y="176853"/>
            <a:ext cx="4730840" cy="2197212"/>
          </a:xfrm>
          <a:prstGeom prst="rect">
            <a:avLst/>
          </a:prstGeom>
          <a:effectLst>
            <a:glow rad="63500">
              <a:srgbClr val="000000">
                <a:alpha val="40000"/>
              </a:srgb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1389</Words>
  <Application>Microsoft Office PowerPoint</Application>
  <PresentationFormat>Personalizar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Aptos</vt:lpstr>
      <vt:lpstr>Design padrão</vt:lpstr>
      <vt:lpstr> IMPACTOS DO ESTRESSE OXIDATIVO NO DESENVOLVIMENTO  DE DOENÇAS DEGENERATIVAS   1CARDOSO, Ana Paula dos Santos; 2SILVA, Paulo Roberto Lima da. 1Ciências Biológicas Graduate Course - Centro Universitário das Faculdades Integradas de Ourinhos - Unifio/FEMM – Ourinhos, SP, Brazil.  2Medical Postgraduate Program – MCG – Medical College of Georgia –  Georgia University – Athens, GA, USA.  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OCORRÊNCIA DE Spodoptera frugiperda (Smith 1797) (LEPIDOPTERA: NOCTUIDAE) E PRINCIPAIS INSETICIDAS UTILIZADOS EM PLANTAÇÕES DE MILHO NA CIDADE DE CÂNDIDO MOTA-SP. ¹FINOTTI, A. C.; ²FRANCISCO, O..       ¹ e 2 Departamento de Ciências Biológicas - Faculdades Integradas de Ourinhos/FIO</dc:title>
  <dc:creator>adm</dc:creator>
  <cp:lastModifiedBy>Odair Francisco</cp:lastModifiedBy>
  <cp:revision>34</cp:revision>
  <dcterms:created xsi:type="dcterms:W3CDTF">2008-08-29T10:29:57Z</dcterms:created>
  <dcterms:modified xsi:type="dcterms:W3CDTF">2025-09-08T03:01:21Z</dcterms:modified>
</cp:coreProperties>
</file>